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38" r:id="rId4"/>
    <p:sldId id="371" r:id="rId5"/>
    <p:sldId id="343" r:id="rId6"/>
    <p:sldId id="379" r:id="rId7"/>
    <p:sldId id="380" r:id="rId8"/>
    <p:sldId id="381" r:id="rId9"/>
    <p:sldId id="382" r:id="rId10"/>
    <p:sldId id="383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2" autoAdjust="0"/>
  </p:normalViewPr>
  <p:slideViewPr>
    <p:cSldViewPr>
      <p:cViewPr varScale="1">
        <p:scale>
          <a:sx n="88" d="100"/>
          <a:sy n="88" d="100"/>
        </p:scale>
        <p:origin x="-792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457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31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2/4/2017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 smtClean="0"/>
              <a:t>Graphing Absolute Value Functions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24150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5 </a:t>
            </a:r>
            <a:r>
              <a:rPr lang="en-US" dirty="0"/>
              <a:t>Lesson </a:t>
            </a:r>
            <a:r>
              <a:rPr lang="en-US" dirty="0" smtClean="0"/>
              <a:t>8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343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ABSOLUTE VALUE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19743" y="428998"/>
            <a:ext cx="8938519" cy="4714502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Reflection of Absolute Value Function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An absolute value function reflected downwards is of the form:</a:t>
            </a:r>
            <a:r>
              <a:rPr lang="en-US" sz="2400" dirty="0" smtClean="0"/>
              <a:t>	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The graph of the reflected absolute value </a:t>
            </a:r>
            <a:br>
              <a:rPr lang="en-US" sz="2400" dirty="0" smtClean="0"/>
            </a:br>
            <a:r>
              <a:rPr lang="en-US" sz="2400" dirty="0" smtClean="0"/>
              <a:t>function is shown.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939142" y="1504952"/>
                <a:ext cx="1889253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9142" y="1504952"/>
                <a:ext cx="1889253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3" y="1966617"/>
            <a:ext cx="3352800" cy="1962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6357256" y="4019550"/>
                <a:ext cx="1889253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7256" y="4019550"/>
                <a:ext cx="1889253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3989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343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ABSOLUTE VALUE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41070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Understand how to graph absolute value functions</a:t>
            </a:r>
            <a:br>
              <a:rPr lang="en-US" sz="2400" dirty="0" smtClean="0"/>
            </a:br>
            <a:r>
              <a:rPr lang="en-US" sz="2400" dirty="0" smtClean="0"/>
              <a:t>and also translate the graphs of absolute functions</a:t>
            </a:r>
            <a:r>
              <a:rPr lang="en-US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Absolute Value Function</a:t>
            </a:r>
            <a:endParaRPr lang="en-US" sz="2400" dirty="0" smtClean="0"/>
          </a:p>
          <a:p>
            <a:r>
              <a:rPr lang="en-US" sz="2400" dirty="0" smtClean="0"/>
              <a:t>Translations of Absolute Value Function</a:t>
            </a:r>
            <a:endParaRPr lang="en-US" sz="2400" dirty="0" smtClean="0"/>
          </a:p>
          <a:p>
            <a:r>
              <a:rPr lang="en-US" sz="2400" dirty="0" smtClean="0"/>
              <a:t>Reflection of Absolute Value Function</a:t>
            </a: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629" y="524248"/>
            <a:ext cx="8938519" cy="4714502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Absolute Value Function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An absolute value function is of the form: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Such that when: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	</a:t>
            </a:r>
            <a:r>
              <a:rPr lang="en-US" sz="2400" dirty="0" smtClean="0"/>
              <a:t>	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	</a:t>
            </a: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The graph of an absolute value function is shown.		</a:t>
            </a: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343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ABSOLUTE VALUE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3124204" y="1600982"/>
                <a:ext cx="165599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=|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|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4" y="1600982"/>
                <a:ext cx="1655996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3122834" y="2506436"/>
                <a:ext cx="165599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834" y="2506436"/>
                <a:ext cx="1655996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282704" y="2509157"/>
                <a:ext cx="1028244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&gt;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2704" y="2509157"/>
                <a:ext cx="1028244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ight Arrow 3"/>
          <p:cNvSpPr/>
          <p:nvPr/>
        </p:nvSpPr>
        <p:spPr>
          <a:xfrm>
            <a:off x="2460172" y="2549978"/>
            <a:ext cx="533400" cy="385465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3124204" y="2506436"/>
                <a:ext cx="165599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4" y="2506436"/>
                <a:ext cx="1655996" cy="461665"/>
              </a:xfrm>
              <a:prstGeom prst="rect">
                <a:avLst/>
              </a:prstGeom>
              <a:blipFill rotWithShape="1">
                <a:blip r:embed="rId7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284074" y="2509157"/>
                <a:ext cx="1028244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&gt;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4074" y="2509157"/>
                <a:ext cx="1028244" cy="46166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ight Arrow 12"/>
          <p:cNvSpPr/>
          <p:nvPr/>
        </p:nvSpPr>
        <p:spPr>
          <a:xfrm>
            <a:off x="2461542" y="2549978"/>
            <a:ext cx="533400" cy="385465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122834" y="3271431"/>
                <a:ext cx="165599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834" y="3271431"/>
                <a:ext cx="1655996" cy="461665"/>
              </a:xfrm>
              <a:prstGeom prst="rect">
                <a:avLst/>
              </a:prstGeom>
              <a:blipFill rotWithShape="1">
                <a:blip r:embed="rId9"/>
                <a:stretch>
                  <a:fillRect l="-735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282704" y="3274152"/>
                <a:ext cx="1028244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&lt;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2704" y="3274152"/>
                <a:ext cx="1028244" cy="46166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/>
          <p:cNvSpPr/>
          <p:nvPr/>
        </p:nvSpPr>
        <p:spPr>
          <a:xfrm>
            <a:off x="2460172" y="3314973"/>
            <a:ext cx="533400" cy="385465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637" y="1621755"/>
            <a:ext cx="3095625" cy="1885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6770914" y="3624236"/>
                <a:ext cx="165599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=|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|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0914" y="3624236"/>
                <a:ext cx="1655996" cy="461665"/>
              </a:xfrm>
              <a:prstGeom prst="rect">
                <a:avLst/>
              </a:prstGeom>
              <a:blipFill rotWithShape="1">
                <a:blip r:embed="rId12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343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ABSOLUTE VALUE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9743" y="428998"/>
                <a:ext cx="8938519" cy="4714502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Translations of Absolute Value Function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An absolute value function translated in y-direction is of the form:</a:t>
                </a:r>
                <a:r>
                  <a:rPr lang="en-US" sz="2400" dirty="0" smtClean="0"/>
                  <a:t>	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>
                  <a:spcAft>
                    <a:spcPts val="600"/>
                  </a:spcAft>
                </a:pPr>
                <a:r>
                  <a:rPr lang="en-US" sz="2400" dirty="0" smtClean="0"/>
                  <a:t>If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𝒌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is positive, the graph of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𝑦</m:t>
                    </m:r>
                    <m:r>
                      <a:rPr lang="en-US" sz="2400" b="0" i="1" smtClean="0">
                        <a:latin typeface="Cambria Math"/>
                      </a:rPr>
                      <m:t>=|</m:t>
                    </m:r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</a:rPr>
                      <m:t>|</m:t>
                    </m:r>
                  </m:oMath>
                </a14:m>
                <a:r>
                  <a:rPr lang="en-US" sz="2400" dirty="0" smtClean="0"/>
                  <a:t> is translated up by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𝒌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units.</a:t>
                </a:r>
                <a:br>
                  <a:rPr lang="en-US" sz="2400" dirty="0" smtClean="0"/>
                </a:br>
                <a:endParaRPr lang="en-US" sz="2400" dirty="0" smtClean="0"/>
              </a:p>
              <a:p>
                <a:pPr>
                  <a:spcAft>
                    <a:spcPts val="600"/>
                  </a:spcAft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1" i="1" dirty="0">
                        <a:latin typeface="Cambria Math"/>
                      </a:rPr>
                      <m:t>𝒌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is </a:t>
                </a:r>
                <a:r>
                  <a:rPr lang="en-US" sz="2400" dirty="0" smtClean="0"/>
                  <a:t>negative, </a:t>
                </a:r>
                <a:r>
                  <a:rPr lang="en-US" sz="2400" dirty="0"/>
                  <a:t>the graph of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𝑦</m:t>
                    </m:r>
                    <m:r>
                      <a:rPr lang="en-US" sz="2400" i="1">
                        <a:latin typeface="Cambria Math"/>
                      </a:rPr>
                      <m:t>=|</m:t>
                    </m:r>
                    <m:r>
                      <a:rPr lang="en-US" sz="2400" i="1">
                        <a:latin typeface="Cambria Math"/>
                      </a:rPr>
                      <m:t>𝑥</m:t>
                    </m:r>
                    <m:r>
                      <a:rPr lang="en-US" sz="2400" i="1">
                        <a:latin typeface="Cambria Math"/>
                      </a:rPr>
                      <m:t>|</m:t>
                    </m:r>
                  </m:oMath>
                </a14:m>
                <a:r>
                  <a:rPr lang="en-US" sz="2400" dirty="0"/>
                  <a:t> is translated </a:t>
                </a:r>
                <a:r>
                  <a:rPr lang="en-US" sz="2400" dirty="0" smtClean="0"/>
                  <a:t>down </a:t>
                </a:r>
                <a:r>
                  <a:rPr lang="en-US" sz="2400" dirty="0"/>
                  <a:t>by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𝒌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units.</a:t>
                </a:r>
                <a:r>
                  <a:rPr lang="en-US" sz="2400" dirty="0" smtClean="0"/>
                  <a:t> </a:t>
                </a:r>
                <a:endParaRPr lang="en-US" sz="2400" dirty="0" smtClean="0"/>
              </a:p>
              <a:p>
                <a:pPr>
                  <a:spcAft>
                    <a:spcPts val="600"/>
                  </a:spcAft>
                </a:pPr>
                <a:endParaRPr lang="en-US" sz="2400" b="1" dirty="0" smtClean="0"/>
              </a:p>
            </p:txBody>
          </p:sp>
        </mc:Choice>
        <mc:Fallback>
          <p:sp>
            <p:nvSpPr>
              <p:cNvPr id="11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9743" y="428998"/>
                <a:ext cx="8938519" cy="4714502"/>
              </a:xfrm>
              <a:blipFill rotWithShape="1">
                <a:blip r:embed="rId3"/>
                <a:stretch>
                  <a:fillRect l="-1091" t="-1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884714" y="1600982"/>
                <a:ext cx="228599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𝒌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4714" y="1600982"/>
                <a:ext cx="2285996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1506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What is the graph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0" i="0" smtClean="0">
                        <a:solidFill>
                          <a:srgbClr val="0070C0"/>
                        </a:solidFill>
                        <a:latin typeface="Cambria Math"/>
                      </a:rPr>
                      <m:t>?</m:t>
                    </m:r>
                  </m:oMath>
                </a14:m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343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ABSOLUTE VALUE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What is the graph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0" i="0" smtClean="0">
                        <a:solidFill>
                          <a:srgbClr val="0070C0"/>
                        </a:solidFill>
                        <a:latin typeface="Cambria Math"/>
                      </a:rPr>
                      <m:t>?</m:t>
                    </m:r>
                  </m:oMath>
                </a14:m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Since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𝑘</m:t>
                    </m:r>
                  </m:oMath>
                </a14:m>
                <a:r>
                  <a:rPr lang="en-US" sz="2000" dirty="0" smtClean="0"/>
                  <a:t> is negative i.e.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𝒌</m:t>
                    </m:r>
                    <m:r>
                      <a:rPr lang="en-US" sz="2000" b="1" i="1" smtClean="0"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latin typeface="Cambria Math"/>
                      </a:rPr>
                      <m:t>𝟑</m:t>
                    </m:r>
                  </m:oMath>
                </a14:m>
                <a:r>
                  <a:rPr lang="en-US" sz="2000" b="1" dirty="0" smtClean="0"/>
                  <a:t>, </a:t>
                </a:r>
                <a:r>
                  <a:rPr lang="en-US" sz="2000" dirty="0" smtClean="0"/>
                  <a:t>so the graph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𝑦</m:t>
                    </m:r>
                    <m:r>
                      <a:rPr lang="en-US" sz="2000" b="0" i="1" smtClean="0">
                        <a:latin typeface="Cambria Math"/>
                      </a:rPr>
                      <m:t>=|</m:t>
                    </m:r>
                    <m:r>
                      <a:rPr lang="en-US" sz="2000" b="0" i="1" smtClean="0">
                        <a:latin typeface="Cambria Math"/>
                      </a:rPr>
                      <m:t>𝑥</m:t>
                    </m:r>
                    <m:r>
                      <a:rPr lang="en-US" sz="2000" b="0" i="1" smtClean="0">
                        <a:latin typeface="Cambria Math"/>
                      </a:rPr>
                      <m:t>|</m:t>
                    </m:r>
                  </m:oMath>
                </a14:m>
                <a:r>
                  <a:rPr lang="en-US" sz="2000" b="1" dirty="0" smtClean="0"/>
                  <a:t> </a:t>
                </a:r>
                <a:r>
                  <a:rPr lang="en-US" sz="2000" dirty="0" smtClean="0"/>
                  <a:t>is translated 3 units down.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343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ABSOLUTE VALUE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60204"/>
            <a:ext cx="3095625" cy="1885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1189277" y="3862685"/>
                <a:ext cx="165599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=|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|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9277" y="3862685"/>
                <a:ext cx="1655996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72" y="1773121"/>
            <a:ext cx="4105275" cy="2095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5453740" y="3959085"/>
                <a:ext cx="2132729" cy="41969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3740" y="3959085"/>
                <a:ext cx="2132729" cy="419695"/>
              </a:xfrm>
              <a:prstGeom prst="rect">
                <a:avLst/>
              </a:prstGeom>
              <a:blipFill rotWithShape="1">
                <a:blip r:embed="rId7"/>
                <a:stretch>
                  <a:fillRect l="-1719" b="-289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9432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343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ABSOLUTE VALUE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9743" y="428998"/>
                <a:ext cx="8938519" cy="4714502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Translations of Absolute Value Function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An absolute value function translated in x-direction is of the form:</a:t>
                </a:r>
                <a:r>
                  <a:rPr lang="en-US" sz="2400" dirty="0" smtClean="0"/>
                  <a:t>	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>
                  <a:spcAft>
                    <a:spcPts val="600"/>
                  </a:spcAft>
                </a:pPr>
                <a:r>
                  <a:rPr lang="en-US" sz="2400" dirty="0" smtClean="0"/>
                  <a:t>If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𝒉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is positive, the graph of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𝑦</m:t>
                    </m:r>
                    <m:r>
                      <a:rPr lang="en-US" sz="2400" b="0" i="1" smtClean="0">
                        <a:latin typeface="Cambria Math"/>
                      </a:rPr>
                      <m:t>=|</m:t>
                    </m:r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</a:rPr>
                      <m:t>|</m:t>
                    </m:r>
                  </m:oMath>
                </a14:m>
                <a:r>
                  <a:rPr lang="en-US" sz="2400" dirty="0" smtClean="0"/>
                  <a:t> is translated left by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𝒉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units.</a:t>
                </a:r>
                <a:br>
                  <a:rPr lang="en-US" sz="2400" dirty="0" smtClean="0"/>
                </a:br>
                <a:endParaRPr lang="en-US" sz="2400" dirty="0" smtClean="0"/>
              </a:p>
              <a:p>
                <a:pPr>
                  <a:spcAft>
                    <a:spcPts val="600"/>
                  </a:spcAft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𝒉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is </a:t>
                </a:r>
                <a:r>
                  <a:rPr lang="en-US" sz="2400" dirty="0" smtClean="0"/>
                  <a:t>negative, </a:t>
                </a:r>
                <a:r>
                  <a:rPr lang="en-US" sz="2400" dirty="0"/>
                  <a:t>the graph of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𝑦</m:t>
                    </m:r>
                    <m:r>
                      <a:rPr lang="en-US" sz="2400" i="1">
                        <a:latin typeface="Cambria Math"/>
                      </a:rPr>
                      <m:t>=|</m:t>
                    </m:r>
                    <m:r>
                      <a:rPr lang="en-US" sz="2400" i="1">
                        <a:latin typeface="Cambria Math"/>
                      </a:rPr>
                      <m:t>𝑥</m:t>
                    </m:r>
                    <m:r>
                      <a:rPr lang="en-US" sz="2400" i="1">
                        <a:latin typeface="Cambria Math"/>
                      </a:rPr>
                      <m:t>|</m:t>
                    </m:r>
                  </m:oMath>
                </a14:m>
                <a:r>
                  <a:rPr lang="en-US" sz="2400" dirty="0"/>
                  <a:t> is translated </a:t>
                </a:r>
                <a:r>
                  <a:rPr lang="en-US" sz="2400" dirty="0" smtClean="0"/>
                  <a:t>down </a:t>
                </a:r>
                <a:r>
                  <a:rPr lang="en-US" sz="2400" dirty="0"/>
                  <a:t>by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𝒉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units.</a:t>
                </a:r>
                <a:r>
                  <a:rPr lang="en-US" sz="2400" dirty="0" smtClean="0"/>
                  <a:t> </a:t>
                </a:r>
                <a:endParaRPr lang="en-US" sz="2400" dirty="0" smtClean="0"/>
              </a:p>
              <a:p>
                <a:pPr>
                  <a:spcAft>
                    <a:spcPts val="600"/>
                  </a:spcAft>
                </a:pPr>
                <a:endParaRPr lang="en-US" sz="2400" b="1" dirty="0" smtClean="0"/>
              </a:p>
            </p:txBody>
          </p:sp>
        </mc:Choice>
        <mc:Fallback>
          <p:sp>
            <p:nvSpPr>
              <p:cNvPr id="11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9743" y="428998"/>
                <a:ext cx="8938519" cy="4714502"/>
              </a:xfrm>
              <a:blipFill rotWithShape="1">
                <a:blip r:embed="rId3"/>
                <a:stretch>
                  <a:fillRect l="-1091" t="-1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884714" y="1600982"/>
                <a:ext cx="228599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</m:e>
                      </m:d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4714" y="1600982"/>
                <a:ext cx="2285996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1885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What is the graph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|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|</m:t>
                    </m:r>
                    <m:r>
                      <a:rPr lang="en-US" sz="2000" b="0" i="0" smtClean="0">
                        <a:solidFill>
                          <a:srgbClr val="0070C0"/>
                        </a:solidFill>
                        <a:latin typeface="Cambria Math"/>
                      </a:rPr>
                      <m:t>?</m:t>
                    </m:r>
                  </m:oMath>
                </a14:m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343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ABSOLUTE VALUE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72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What is the graph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|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|</m:t>
                    </m:r>
                    <m:r>
                      <a:rPr lang="en-US" sz="2000" b="0" i="0" smtClean="0">
                        <a:solidFill>
                          <a:srgbClr val="0070C0"/>
                        </a:solidFill>
                        <a:latin typeface="Cambria Math"/>
                      </a:rPr>
                      <m:t>?</m:t>
                    </m:r>
                  </m:oMath>
                </a14:m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Since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h</m:t>
                    </m:r>
                  </m:oMath>
                </a14:m>
                <a:r>
                  <a:rPr lang="en-US" sz="2000" dirty="0"/>
                  <a:t> is </a:t>
                </a:r>
                <a:r>
                  <a:rPr lang="en-US" sz="2000" dirty="0" smtClean="0"/>
                  <a:t>positive </a:t>
                </a:r>
                <a:r>
                  <a:rPr lang="en-US" sz="2000" dirty="0"/>
                  <a:t>i.e.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𝒉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b="1" dirty="0"/>
                  <a:t>, </a:t>
                </a:r>
                <a:r>
                  <a:rPr lang="en-US" sz="2000" dirty="0"/>
                  <a:t>so the graph of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𝑦</m:t>
                    </m:r>
                    <m:r>
                      <a:rPr lang="en-US" sz="2000" i="1">
                        <a:latin typeface="Cambria Math"/>
                      </a:rPr>
                      <m:t>=|</m:t>
                    </m:r>
                    <m:r>
                      <a:rPr lang="en-US" sz="2000" i="1">
                        <a:latin typeface="Cambria Math"/>
                      </a:rPr>
                      <m:t>𝑥</m:t>
                    </m:r>
                    <m:r>
                      <a:rPr lang="en-US" sz="2000" i="1">
                        <a:latin typeface="Cambria Math"/>
                      </a:rPr>
                      <m:t>|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is translated </a:t>
                </a:r>
                <a:r>
                  <a:rPr lang="en-US" sz="2000" dirty="0" smtClean="0"/>
                  <a:t>2 </a:t>
                </a:r>
                <a:r>
                  <a:rPr lang="en-US" sz="2000" dirty="0"/>
                  <a:t>units </a:t>
                </a:r>
                <a:r>
                  <a:rPr lang="en-US" sz="2000" dirty="0" smtClean="0"/>
                  <a:t>left.</a:t>
                </a: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343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GRAPHING ABSOLUTE VALUE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60204"/>
            <a:ext cx="3095625" cy="1885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189277" y="3862685"/>
                <a:ext cx="165599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=|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|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9277" y="3862685"/>
                <a:ext cx="1655996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44" y="1896836"/>
            <a:ext cx="3571875" cy="1857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334000" y="3862685"/>
                <a:ext cx="2132729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|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|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3862685"/>
                <a:ext cx="2132729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1429" r="-1429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27758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6939</TotalTime>
  <Words>278</Words>
  <Application>Microsoft Office PowerPoint</Application>
  <PresentationFormat>On-screen Show (16:9)</PresentationFormat>
  <Paragraphs>81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Graphing Absolute Value Functions</vt:lpstr>
      <vt:lpstr>GRAPHING ABSOLUTE VALUE FUNCTIONS</vt:lpstr>
      <vt:lpstr>GRAPHING ABSOLUTE VALUE FUNCTIONS</vt:lpstr>
      <vt:lpstr>GRAPHING ABSOLUTE VALUE FUNCTIONS</vt:lpstr>
      <vt:lpstr>GRAPHING ABSOLUTE VALUE FUNCTIONS</vt:lpstr>
      <vt:lpstr>GRAPHING ABSOLUTE VALUE FUNCTIONS</vt:lpstr>
      <vt:lpstr>GRAPHING ABSOLUTE VALUE FUNCTIONS</vt:lpstr>
      <vt:lpstr>GRAPHING ABSOLUTE VALUE FUNCTIONS</vt:lpstr>
      <vt:lpstr>GRAPHING ABSOLUTE VALUE FUNCTIONS</vt:lpstr>
      <vt:lpstr>GRAPHING ABSOLUTE VALUE FUNCTIONS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415</cp:revision>
  <dcterms:created xsi:type="dcterms:W3CDTF">2016-10-20T15:06:14Z</dcterms:created>
  <dcterms:modified xsi:type="dcterms:W3CDTF">2017-02-04T08:15:29Z</dcterms:modified>
</cp:coreProperties>
</file>